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25"/>
  </p:notesMasterIdLst>
  <p:sldIdLst>
    <p:sldId id="258" r:id="rId2"/>
    <p:sldId id="259" r:id="rId3"/>
    <p:sldId id="260" r:id="rId4"/>
    <p:sldId id="261" r:id="rId5"/>
    <p:sldId id="262" r:id="rId6"/>
    <p:sldId id="263" r:id="rId7"/>
    <p:sldId id="269" r:id="rId8"/>
    <p:sldId id="270" r:id="rId9"/>
    <p:sldId id="271" r:id="rId10"/>
    <p:sldId id="272" r:id="rId11"/>
    <p:sldId id="274" r:id="rId12"/>
    <p:sldId id="275" r:id="rId13"/>
    <p:sldId id="276" r:id="rId14"/>
    <p:sldId id="277" r:id="rId15"/>
    <p:sldId id="283" r:id="rId16"/>
    <p:sldId id="279" r:id="rId17"/>
    <p:sldId id="280" r:id="rId18"/>
    <p:sldId id="284" r:id="rId19"/>
    <p:sldId id="285" r:id="rId20"/>
    <p:sldId id="286" r:id="rId21"/>
    <p:sldId id="289" r:id="rId22"/>
    <p:sldId id="288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57968-E948-4046-92BA-571052AE985C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9D428-FA5B-40EE-A258-A71D3AF66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64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A94AC-E90F-4814-9C77-D9351557B511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8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9CE11A7-4A59-4286-8A59-281FE4F7B840}" type="datetimeFigureOut">
              <a:rPr lang="en-US" smtClean="0"/>
              <a:t>8/4/2013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CE2911-D27F-4FB6-A6EE-4E614288B1E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jwhipple.wikispaces.com/Global+Collaborative+Projects" TargetMode="External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ls.com/" TargetMode="External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NRgWRXFXLQ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v/hSA3YsBy_pU?version=3&amp;hl=en_US&amp;rel=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youtu.be/livzJTIWlm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r>
              <a:rPr lang="en-US" sz="3600" dirty="0" smtClean="0">
                <a:effectLst/>
              </a:rPr>
              <a:t> </a:t>
            </a:r>
            <a:br>
              <a:rPr lang="en-US" sz="3600" dirty="0" smtClean="0">
                <a:effectLst/>
              </a:rPr>
            </a:br>
            <a:r>
              <a:rPr lang="en-US" sz="3600" dirty="0">
                <a:effectLst/>
              </a:rPr>
              <a:t/>
            </a:r>
            <a:br>
              <a:rPr lang="en-US" sz="3600" dirty="0">
                <a:effectLst/>
              </a:rPr>
            </a:br>
            <a:r>
              <a:rPr lang="en-US" sz="3600" dirty="0" smtClean="0">
                <a:effectLst/>
              </a:rPr>
              <a:t>or </a:t>
            </a:r>
            <a:r>
              <a:rPr lang="en-US" sz="3600" dirty="0">
                <a:effectLst/>
              </a:rPr>
              <a:t>are we using technology to create a learning experience that could not be accomplished without it?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295400"/>
            <a:ext cx="746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a typeface="+mj-ea"/>
                <a:cs typeface="+mj-cs"/>
              </a:rPr>
              <a:t>Transform Lessons Through Technology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024455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a typeface="+mj-ea"/>
                <a:cs typeface="+mj-cs"/>
              </a:rPr>
              <a:t>Are we using technology in our classes to make traditional teaching more efficient,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673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Which system do we want to use?  Word Press highly recommended.</a:t>
            </a:r>
          </a:p>
          <a:p>
            <a:r>
              <a:rPr lang="en-US" sz="2800" dirty="0"/>
              <a:t>Need training on blogging and wikis.</a:t>
            </a:r>
          </a:p>
          <a:p>
            <a:r>
              <a:rPr lang="en-US" sz="2800" dirty="0"/>
              <a:t>IT Department usually sets up blog framework in which we operate.  What do we want to require and what do we want to leave to the students?</a:t>
            </a:r>
          </a:p>
          <a:p>
            <a:r>
              <a:rPr lang="en-US" sz="2800" dirty="0"/>
              <a:t>Must educate students on meaningful and appropriate commentary and responsible digital citizenship.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Major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12607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ccu.edu/academics/sc/artsandsciences/globalstudies/images/globepic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effectLst>
            <a:glow>
              <a:schemeClr val="accent1">
                <a:alpha val="35000"/>
              </a:schemeClr>
            </a:glow>
            <a:softEdge rad="304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8700" y="685800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Global Learning Communities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51390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457200"/>
            <a:ext cx="79248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prstClr val="white"/>
                </a:solidFill>
              </a:rPr>
              <a:t>Presenter – Jeff Whipple </a:t>
            </a:r>
          </a:p>
          <a:p>
            <a:pPr algn="ctr"/>
            <a:r>
              <a:rPr lang="en-US" sz="2800" b="1" dirty="0" smtClean="0">
                <a:solidFill>
                  <a:prstClr val="white"/>
                </a:solidFill>
              </a:rPr>
              <a:t>(Anglophone West School District in Canada)</a:t>
            </a:r>
          </a:p>
          <a:p>
            <a:endParaRPr lang="en-US" sz="1200" b="1" dirty="0" smtClean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white"/>
                </a:solidFill>
              </a:rPr>
              <a:t>Learning in a global community important.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white"/>
                </a:solidFill>
              </a:rPr>
              <a:t>Connects us with others and flattens the world.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white"/>
                </a:solidFill>
              </a:rPr>
              <a:t>His major point – our students must control the conversation so others (mass media, political interests, corporations, etc.) don’t.</a:t>
            </a:r>
          </a:p>
          <a:p>
            <a:pPr algn="ctr"/>
            <a:endParaRPr lang="en-US" sz="1400" b="1" dirty="0" smtClean="0">
              <a:solidFill>
                <a:prstClr val="white"/>
              </a:solidFill>
            </a:endParaRPr>
          </a:p>
          <a:p>
            <a:pPr algn="ctr"/>
            <a:r>
              <a:rPr lang="en-US" sz="3200" b="1" dirty="0" smtClean="0">
                <a:solidFill>
                  <a:prstClr val="white"/>
                </a:solidFill>
              </a:rPr>
              <a:t>Jwhipple.wikispaces.com</a:t>
            </a:r>
          </a:p>
          <a:p>
            <a:endParaRPr lang="en-US" sz="2800" dirty="0" smtClean="0">
              <a:solidFill>
                <a:prstClr val="white"/>
              </a:solidFill>
            </a:endParaRPr>
          </a:p>
          <a:p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dirty="0" smtClean="0">
                <a:solidFill>
                  <a:prstClr val="white"/>
                </a:solidFill>
              </a:rPr>
              <a:t>      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2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1475"/>
            <a:ext cx="861060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228600" y="3276600"/>
            <a:ext cx="1295400" cy="60960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05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 whipple - Global Collaborative Projects - Mozilla Firefox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850135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914400"/>
            <a:ext cx="6705600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jwhipple.wikispaces.com/Global+Collaborative+Projects</a:t>
            </a:r>
            <a:endParaRPr lang="en-US" dirty="0" smtClean="0"/>
          </a:p>
          <a:p>
            <a:endParaRPr lang="en-US" sz="8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029200" y="1303631"/>
            <a:ext cx="838200" cy="955357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89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391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prstClr val="white"/>
                </a:solidFill>
              </a:rPr>
              <a:t>Most frequently asked question:  </a:t>
            </a:r>
            <a:r>
              <a:rPr lang="en-US" sz="3000" b="1" dirty="0" smtClean="0">
                <a:solidFill>
                  <a:prstClr val="white"/>
                </a:solidFill>
              </a:rPr>
              <a:t>    </a:t>
            </a:r>
          </a:p>
          <a:p>
            <a:pPr algn="ctr"/>
            <a:r>
              <a:rPr lang="en-US" sz="3000" b="1" dirty="0">
                <a:solidFill>
                  <a:prstClr val="white"/>
                </a:solidFill>
              </a:rPr>
              <a:t> </a:t>
            </a:r>
            <a:r>
              <a:rPr lang="en-US" sz="3000" b="1" dirty="0" smtClean="0">
                <a:solidFill>
                  <a:prstClr val="white"/>
                </a:solidFill>
              </a:rPr>
              <a:t>  How </a:t>
            </a:r>
            <a:r>
              <a:rPr lang="en-US" sz="3000" b="1" dirty="0">
                <a:solidFill>
                  <a:prstClr val="white"/>
                </a:solidFill>
              </a:rPr>
              <a:t>do I find classroom partners?</a:t>
            </a:r>
          </a:p>
          <a:p>
            <a:endParaRPr lang="en-US" sz="3000" b="1" dirty="0">
              <a:solidFill>
                <a:prstClr val="white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000" b="1" dirty="0" err="1">
                <a:solidFill>
                  <a:prstClr val="white"/>
                </a:solidFill>
              </a:rPr>
              <a:t>ePals</a:t>
            </a:r>
            <a:r>
              <a:rPr lang="en-US" sz="3000" b="1" dirty="0">
                <a:solidFill>
                  <a:prstClr val="white"/>
                </a:solidFill>
              </a:rPr>
              <a:t> is his favorite site – sort of like a “dating website” for teachers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3000" b="1" dirty="0">
              <a:solidFill>
                <a:prstClr val="white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000" b="1" dirty="0" err="1">
                <a:solidFill>
                  <a:prstClr val="white"/>
                </a:solidFill>
              </a:rPr>
              <a:t>TakingITGlobal</a:t>
            </a:r>
            <a:endParaRPr lang="en-US" sz="3000" b="1" dirty="0">
              <a:solidFill>
                <a:prstClr val="white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sz="3000" b="1" dirty="0">
              <a:solidFill>
                <a:prstClr val="white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000" b="1" dirty="0" err="1">
                <a:solidFill>
                  <a:prstClr val="white"/>
                </a:solidFill>
              </a:rPr>
              <a:t>iEarn</a:t>
            </a:r>
            <a:r>
              <a:rPr lang="en-US" sz="3000" b="1" dirty="0">
                <a:solidFill>
                  <a:prstClr val="white"/>
                </a:solidFill>
              </a:rPr>
              <a:t> (face to face student </a:t>
            </a:r>
            <a:r>
              <a:rPr lang="en-US" sz="3000" b="1" dirty="0" smtClean="0">
                <a:solidFill>
                  <a:prstClr val="white"/>
                </a:solidFill>
              </a:rPr>
              <a:t>conferences)</a:t>
            </a:r>
            <a:endParaRPr lang="en-US" sz="3000" dirty="0">
              <a:solidFill>
                <a:prstClr val="white"/>
              </a:solidFill>
            </a:endParaRPr>
          </a:p>
        </p:txBody>
      </p:sp>
      <p:pic>
        <p:nvPicPr>
          <p:cNvPr id="3" name="Picture 2" descr="https://encrypted-tbn3.gstatic.com/images?q=tbn:ANd9GcRBkDm6Uss6fWsDw4Ru2pgk4QEhhVQ7pOk-m6RuP8GIIxdKMiF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147" y="5029200"/>
            <a:ext cx="2057399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706144"/>
            <a:ext cx="9143999" cy="30425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1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533400"/>
            <a:ext cx="6567487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prstClr val="white"/>
                </a:solidFill>
              </a:rPr>
              <a:t>P</a:t>
            </a:r>
            <a:r>
              <a:rPr lang="en-US" sz="3600" b="1" dirty="0" smtClean="0">
                <a:solidFill>
                  <a:prstClr val="white"/>
                </a:solidFill>
              </a:rPr>
              <a:t>rojects that you can join: </a:t>
            </a:r>
          </a:p>
          <a:p>
            <a:endParaRPr lang="en-US" sz="2800" dirty="0" smtClean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b="1" dirty="0" err="1" smtClean="0">
                <a:solidFill>
                  <a:prstClr val="white"/>
                </a:solidFill>
              </a:rPr>
              <a:t>Digiteen</a:t>
            </a:r>
            <a:endParaRPr lang="en-US" sz="3600" b="1" dirty="0" smtClean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b="1" dirty="0" err="1" smtClean="0">
                <a:solidFill>
                  <a:prstClr val="white"/>
                </a:solidFill>
              </a:rPr>
              <a:t>TakingITGlobal</a:t>
            </a:r>
            <a:endParaRPr lang="en-US" sz="3600" b="1" dirty="0" smtClean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b="1" dirty="0" smtClean="0">
                <a:solidFill>
                  <a:prstClr val="white"/>
                </a:solidFill>
              </a:rPr>
              <a:t>Flat Classrooms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b="1" dirty="0" smtClean="0">
                <a:solidFill>
                  <a:prstClr val="white"/>
                </a:solidFill>
              </a:rPr>
              <a:t>1001 Flat World Tales</a:t>
            </a:r>
          </a:p>
          <a:p>
            <a:endParaRPr lang="en-US" sz="2800" dirty="0">
              <a:solidFill>
                <a:prstClr val="white"/>
              </a:solidFill>
            </a:endParaRPr>
          </a:p>
          <a:p>
            <a:endParaRPr lang="en-US" sz="2800" dirty="0" smtClean="0">
              <a:solidFill>
                <a:prstClr val="white"/>
              </a:solidFill>
            </a:endParaRPr>
          </a:p>
          <a:p>
            <a:endParaRPr lang="en-US" sz="2800" dirty="0">
              <a:solidFill>
                <a:prstClr val="white"/>
              </a:solidFill>
            </a:endParaRPr>
          </a:p>
          <a:p>
            <a:endParaRPr lang="en-US" sz="2800" dirty="0" smtClean="0">
              <a:solidFill>
                <a:prstClr val="white"/>
              </a:solidFill>
            </a:endParaRPr>
          </a:p>
          <a:p>
            <a:endParaRPr lang="en-US" sz="2800" dirty="0">
              <a:solidFill>
                <a:prstClr val="white"/>
              </a:solidFill>
            </a:endParaRPr>
          </a:p>
          <a:p>
            <a:endParaRPr lang="en-US" sz="2800" dirty="0" smtClean="0">
              <a:solidFill>
                <a:prstClr val="white"/>
              </a:solidFill>
            </a:endParaRPr>
          </a:p>
          <a:p>
            <a:endParaRPr lang="en-US" sz="2800" dirty="0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343" y="4038600"/>
            <a:ext cx="5181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11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ePals Global Community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01" y="457200"/>
            <a:ext cx="8644380" cy="59436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349419" y="4343400"/>
            <a:ext cx="522362" cy="216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prstClr val="black"/>
                </a:solidFill>
              </a:ln>
              <a:solidFill>
                <a:prstClr val="black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010400" y="4773627"/>
            <a:ext cx="533400" cy="3243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248400" y="5181600"/>
            <a:ext cx="6096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27401" y="457200"/>
            <a:ext cx="8644380" cy="52322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hlinkClick r:id="rId3"/>
              </a:rPr>
              <a:t>http://www.epals.com/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65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8457" y="533400"/>
            <a:ext cx="80772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Sample Projects – </a:t>
            </a:r>
          </a:p>
          <a:p>
            <a:endParaRPr lang="en-US" sz="1100" dirty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i="1" dirty="0">
                <a:solidFill>
                  <a:prstClr val="white"/>
                </a:solidFill>
              </a:rPr>
              <a:t>Flu Shot</a:t>
            </a:r>
            <a:r>
              <a:rPr lang="en-US" sz="2800" b="1" dirty="0">
                <a:solidFill>
                  <a:prstClr val="white"/>
                </a:solidFill>
              </a:rPr>
              <a:t> novel study with author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1600" b="1" i="1" dirty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prstClr val="white"/>
                </a:solidFill>
              </a:rPr>
              <a:t>ASB-NMS French language project with students in Mumbai, India</a:t>
            </a:r>
          </a:p>
          <a:p>
            <a:endParaRPr lang="en-US" sz="1600" b="1" dirty="0">
              <a:solidFill>
                <a:prstClr val="white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prstClr val="white"/>
                </a:solidFill>
              </a:rPr>
              <a:t>Cambodia Virtual Exchange </a:t>
            </a:r>
            <a:r>
              <a:rPr lang="en-US" sz="2800" b="1" dirty="0" smtClean="0">
                <a:solidFill>
                  <a:prstClr val="white"/>
                </a:solidFill>
              </a:rPr>
              <a:t>project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>
              <a:solidFill>
                <a:prstClr val="white"/>
              </a:solidFill>
            </a:endParaRPr>
          </a:p>
          <a:p>
            <a:r>
              <a:rPr lang="en-US" sz="2600" b="1" dirty="0" smtClean="0">
                <a:solidFill>
                  <a:prstClr val="white"/>
                </a:solidFill>
              </a:rPr>
              <a:t>   Offers </a:t>
            </a:r>
            <a:r>
              <a:rPr lang="en-US" sz="2600" b="1" dirty="0">
                <a:solidFill>
                  <a:prstClr val="white"/>
                </a:solidFill>
              </a:rPr>
              <a:t>a project </a:t>
            </a:r>
            <a:endParaRPr lang="en-US" sz="2600" b="1" dirty="0" smtClean="0">
              <a:solidFill>
                <a:prstClr val="white"/>
              </a:solidFill>
            </a:endParaRPr>
          </a:p>
          <a:p>
            <a:r>
              <a:rPr lang="en-US" sz="2600" b="1" dirty="0" smtClean="0">
                <a:solidFill>
                  <a:prstClr val="white"/>
                </a:solidFill>
              </a:rPr>
              <a:t>   template to </a:t>
            </a:r>
          </a:p>
          <a:p>
            <a:r>
              <a:rPr lang="en-US" sz="2600" b="1" dirty="0" smtClean="0">
                <a:solidFill>
                  <a:prstClr val="white"/>
                </a:solidFill>
              </a:rPr>
              <a:t>   download </a:t>
            </a:r>
            <a:r>
              <a:rPr lang="en-US" sz="2600" b="1" dirty="0">
                <a:solidFill>
                  <a:prstClr val="white"/>
                </a:solidFill>
              </a:rPr>
              <a:t>as </a:t>
            </a:r>
            <a:r>
              <a:rPr lang="en-US" sz="2600" b="1" dirty="0" smtClean="0">
                <a:solidFill>
                  <a:prstClr val="white"/>
                </a:solidFill>
              </a:rPr>
              <a:t>well</a:t>
            </a:r>
          </a:p>
          <a:p>
            <a:r>
              <a:rPr lang="en-US" sz="2600" b="1" dirty="0" smtClean="0">
                <a:solidFill>
                  <a:prstClr val="white"/>
                </a:solidFill>
              </a:rPr>
              <a:t>   as a </a:t>
            </a:r>
            <a:r>
              <a:rPr lang="en-US" sz="2600" b="1" dirty="0">
                <a:solidFill>
                  <a:prstClr val="white"/>
                </a:solidFill>
              </a:rPr>
              <a:t>project </a:t>
            </a:r>
            <a:endParaRPr lang="en-US" sz="2600" b="1" dirty="0" smtClean="0">
              <a:solidFill>
                <a:prstClr val="white"/>
              </a:solidFill>
            </a:endParaRPr>
          </a:p>
          <a:p>
            <a:r>
              <a:rPr lang="en-US" sz="2600" b="1" dirty="0" smtClean="0">
                <a:solidFill>
                  <a:prstClr val="white"/>
                </a:solidFill>
              </a:rPr>
              <a:t>   example </a:t>
            </a:r>
            <a:r>
              <a:rPr lang="en-US" sz="2600" b="1" dirty="0">
                <a:solidFill>
                  <a:prstClr val="white"/>
                </a:solidFill>
              </a:rPr>
              <a:t>to </a:t>
            </a:r>
            <a:r>
              <a:rPr lang="en-US" sz="2600" b="1" dirty="0" smtClean="0">
                <a:solidFill>
                  <a:prstClr val="white"/>
                </a:solidFill>
              </a:rPr>
              <a:t>view.</a:t>
            </a:r>
            <a:endParaRPr lang="en-US" sz="2600" b="1" dirty="0">
              <a:solidFill>
                <a:prstClr val="white"/>
              </a:solidFill>
            </a:endParaRPr>
          </a:p>
        </p:txBody>
      </p:sp>
      <p:pic>
        <p:nvPicPr>
          <p:cNvPr id="3" name="Picture 2" descr="http://runkletechnology.wikispaces.com/file/view/rtech.jpg/110567825/rte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3666309"/>
            <a:ext cx="4343401" cy="28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8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4038600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is a QR or Quick Response </a:t>
            </a:r>
            <a:r>
              <a:rPr lang="en-US" dirty="0" smtClean="0"/>
              <a:t>Code. </a:t>
            </a:r>
            <a:r>
              <a:rPr lang="en-US" dirty="0"/>
              <a:t>Simply, put it is a 3</a:t>
            </a:r>
            <a:r>
              <a:rPr lang="en-US" dirty="0" smtClean="0"/>
              <a:t>D barcode.  QR </a:t>
            </a:r>
            <a:r>
              <a:rPr lang="en-US" dirty="0"/>
              <a:t>Codes are popping up everywhere and are gaining in popularity in </a:t>
            </a:r>
            <a:r>
              <a:rPr lang="en-US" dirty="0" smtClean="0"/>
              <a:t>education.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94" y="762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09800" y="5638800"/>
            <a:ext cx="4419600" cy="369332"/>
          </a:xfrm>
          <a:prstGeom prst="rect">
            <a:avLst/>
          </a:prstGeom>
          <a:solidFill>
            <a:schemeClr val="accent1">
              <a:lumMod val="40000"/>
              <a:lumOff val="60000"/>
              <a:alpha val="4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white"/>
                </a:solidFill>
                <a:hlinkClick r:id="rId3"/>
              </a:rPr>
              <a:t>Ted Talk about QR Codes in Education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7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8768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dirty="0" smtClean="0">
                <a:effectLst/>
              </a:rPr>
              <a:t/>
            </a:r>
            <a:br>
              <a:rPr lang="en-US" sz="7300" dirty="0" smtClean="0">
                <a:effectLst/>
              </a:rPr>
            </a:br>
            <a:r>
              <a:rPr lang="en-US" sz="7300" dirty="0">
                <a:effectLst/>
              </a:rPr>
              <a:t/>
            </a:r>
            <a:br>
              <a:rPr lang="en-US" sz="7300" dirty="0">
                <a:effectLst/>
              </a:rPr>
            </a:br>
            <a:r>
              <a:rPr lang="en-US" sz="7300" dirty="0" smtClean="0">
                <a:effectLst/>
              </a:rPr>
              <a:t>Got </a:t>
            </a:r>
            <a:r>
              <a:rPr lang="en-US" sz="7300" dirty="0">
                <a:effectLst/>
              </a:rPr>
              <a:t>TPACK</a:t>
            </a:r>
            <a:r>
              <a:rPr lang="en-US" sz="7300" dirty="0" smtClean="0">
                <a:effectLst/>
              </a:rPr>
              <a:t>?</a:t>
            </a:r>
            <a:br>
              <a:rPr lang="en-US" sz="7300" dirty="0" smtClean="0">
                <a:effectLst/>
              </a:rPr>
            </a:br>
            <a:r>
              <a:rPr lang="en-US" sz="7300" dirty="0">
                <a:effectLst/>
              </a:rPr>
              <a:t/>
            </a:r>
            <a:br>
              <a:rPr lang="en-US" sz="7300" dirty="0">
                <a:effectLst/>
              </a:rPr>
            </a:br>
            <a:r>
              <a:rPr lang="en-US" sz="1800" dirty="0" smtClean="0">
                <a:effectLst/>
              </a:rPr>
              <a:t>Information taken from presentation by: </a:t>
            </a:r>
            <a:br>
              <a:rPr lang="en-US" sz="1800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Martina </a:t>
            </a:r>
            <a:r>
              <a:rPr lang="en-US" dirty="0">
                <a:effectLst/>
              </a:rPr>
              <a:t>Greene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Dean of Faculty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Cary Academy</a:t>
            </a:r>
            <a:br>
              <a:rPr lang="en-US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5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http://qrcode.kaywa.com/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generate a QR code: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48691"/>
            <a:ext cx="6924675" cy="442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62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http://dansl.net/qrreader/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QRreader</a:t>
            </a:r>
            <a:r>
              <a:rPr lang="en-US" dirty="0" smtClean="0"/>
              <a:t> Desktop Scanner</a:t>
            </a:r>
            <a:endParaRPr lang="en-US" dirty="0"/>
          </a:p>
        </p:txBody>
      </p:sp>
      <p:pic>
        <p:nvPicPr>
          <p:cNvPr id="4098" name="Picture 2" descr="http://img.creativemark.co.uk/uploads/images/844/14844/img3Fil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1" r="22055"/>
          <a:stretch/>
        </p:blipFill>
        <p:spPr bwMode="auto">
          <a:xfrm>
            <a:off x="3124200" y="2122715"/>
            <a:ext cx="3048000" cy="378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62200" y="6080369"/>
            <a:ext cx="4572000" cy="369332"/>
          </a:xfrm>
          <a:prstGeom prst="rect">
            <a:avLst/>
          </a:prstGeom>
          <a:solidFill>
            <a:schemeClr val="accent1">
              <a:alpha val="73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prstClr val="white"/>
                </a:solidFill>
                <a:hlinkClick r:id="rId3"/>
              </a:rPr>
              <a:t>Ease of Using Desktop QR Reader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7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Place near projects on display to connect to Podcasts, websites, student writing, etc…</a:t>
            </a:r>
          </a:p>
          <a:p>
            <a:r>
              <a:rPr lang="en-US" dirty="0" smtClean="0"/>
              <a:t>Posts on math boards and connect to answers to homework practice problems.</a:t>
            </a:r>
          </a:p>
          <a:p>
            <a:r>
              <a:rPr lang="en-US" dirty="0" smtClean="0"/>
              <a:t>Connects to You Tube videos on historical battles/science experiments</a:t>
            </a:r>
          </a:p>
          <a:p>
            <a:r>
              <a:rPr lang="en-US" dirty="0" smtClean="0"/>
              <a:t>Posts in library books that connect to articles/trailers related to the book. It can also connect you to information about the author or other books that might be of interest. </a:t>
            </a:r>
          </a:p>
          <a:p>
            <a:r>
              <a:rPr lang="en-US" dirty="0" smtClean="0"/>
              <a:t>Use on newsletters to connect parents to student work.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Assignments using QR codes: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1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3581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/>
              <a:t>Does Technology Transform </a:t>
            </a:r>
            <a:br>
              <a:rPr lang="en-US" sz="6600" dirty="0" smtClean="0"/>
            </a:br>
            <a:r>
              <a:rPr lang="en-US" sz="6600" dirty="0" smtClean="0"/>
              <a:t>Learning in Your Classroom?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49381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Palatino Linotype" pitchFamily="18" charset="0"/>
              </a:rPr>
              <a:t>Refers </a:t>
            </a:r>
            <a:r>
              <a:rPr lang="en-US" dirty="0">
                <a:latin typeface="Palatino Linotype" pitchFamily="18" charset="0"/>
              </a:rPr>
              <a:t>to three domains of teacher knowledge</a:t>
            </a:r>
          </a:p>
          <a:p>
            <a:pPr lvl="1"/>
            <a:r>
              <a:rPr lang="en-US" b="1" u="sng" dirty="0">
                <a:latin typeface="Palatino Linotype" pitchFamily="18" charset="0"/>
              </a:rPr>
              <a:t>T</a:t>
            </a:r>
            <a:r>
              <a:rPr lang="en-US" dirty="0">
                <a:latin typeface="Palatino Linotype" pitchFamily="18" charset="0"/>
              </a:rPr>
              <a:t>echnological Knowledge</a:t>
            </a:r>
          </a:p>
          <a:p>
            <a:pPr lvl="1"/>
            <a:r>
              <a:rPr lang="en-US" b="1" u="sng" dirty="0">
                <a:latin typeface="Palatino Linotype" pitchFamily="18" charset="0"/>
              </a:rPr>
              <a:t>P</a:t>
            </a:r>
            <a:r>
              <a:rPr lang="en-US" dirty="0">
                <a:latin typeface="Palatino Linotype" pitchFamily="18" charset="0"/>
              </a:rPr>
              <a:t>ed</a:t>
            </a:r>
            <a:r>
              <a:rPr lang="en-US" b="1" u="sng" dirty="0">
                <a:latin typeface="Palatino Linotype" pitchFamily="18" charset="0"/>
              </a:rPr>
              <a:t>a</a:t>
            </a:r>
            <a:r>
              <a:rPr lang="en-US" dirty="0">
                <a:latin typeface="Palatino Linotype" pitchFamily="18" charset="0"/>
              </a:rPr>
              <a:t>gogical </a:t>
            </a:r>
            <a:r>
              <a:rPr lang="en-US" dirty="0" smtClean="0">
                <a:latin typeface="Palatino Linotype" pitchFamily="18" charset="0"/>
              </a:rPr>
              <a:t>Knowledge…Teaching Techniques 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en-US" b="1" u="sng" dirty="0" smtClean="0">
                <a:latin typeface="Palatino Linotype" pitchFamily="18" charset="0"/>
              </a:rPr>
              <a:t>C</a:t>
            </a:r>
            <a:r>
              <a:rPr lang="en-US" dirty="0" smtClean="0">
                <a:latin typeface="Palatino Linotype" pitchFamily="18" charset="0"/>
              </a:rPr>
              <a:t>ontent </a:t>
            </a:r>
            <a:r>
              <a:rPr lang="en-US" b="1" u="sng" dirty="0">
                <a:latin typeface="Palatino Linotype" pitchFamily="18" charset="0"/>
              </a:rPr>
              <a:t>K</a:t>
            </a:r>
            <a:r>
              <a:rPr lang="en-US" dirty="0">
                <a:latin typeface="Palatino Linotype" pitchFamily="18" charset="0"/>
              </a:rPr>
              <a:t>nowledge</a:t>
            </a:r>
          </a:p>
          <a:p>
            <a:pPr marL="0" indent="0">
              <a:buNone/>
            </a:pPr>
            <a:endParaRPr lang="en-US" dirty="0" smtClean="0"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 pitchFamily="18" charset="0"/>
              </a:rPr>
              <a:t>Teachers </a:t>
            </a:r>
            <a:r>
              <a:rPr lang="en-US" dirty="0">
                <a:latin typeface="Palatino Linotype" pitchFamily="18" charset="0"/>
              </a:rPr>
              <a:t>must be able to understand and negotiate </a:t>
            </a:r>
          </a:p>
          <a:p>
            <a:pPr marL="0" indent="0">
              <a:buNone/>
            </a:pPr>
            <a:r>
              <a:rPr lang="en-US" dirty="0">
                <a:latin typeface="Palatino Linotype" pitchFamily="18" charset="0"/>
              </a:rPr>
              <a:t>the relationships between all three knowledge </a:t>
            </a:r>
          </a:p>
          <a:p>
            <a:pPr marL="0" indent="0">
              <a:buNone/>
            </a:pPr>
            <a:r>
              <a:rPr lang="en-US" dirty="0">
                <a:latin typeface="Palatino Linotype" pitchFamily="18" charset="0"/>
              </a:rPr>
              <a:t>bases in order to leverage technology effectively to </a:t>
            </a:r>
          </a:p>
          <a:p>
            <a:pPr marL="0" indent="0">
              <a:buNone/>
            </a:pPr>
            <a:r>
              <a:rPr lang="en-US" dirty="0">
                <a:latin typeface="Palatino Linotype" pitchFamily="18" charset="0"/>
              </a:rPr>
              <a:t>support student learning.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Palatino Linotype" pitchFamily="18" charset="0"/>
              </a:rPr>
              <a:t>What is TPACK?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9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1219200"/>
          </a:xfrm>
        </p:spPr>
        <p:txBody>
          <a:bodyPr/>
          <a:lstStyle/>
          <a:p>
            <a:pPr algn="ctr"/>
            <a:r>
              <a:rPr lang="en-US" b="1" dirty="0" smtClean="0"/>
              <a:t>TPACK Model</a:t>
            </a:r>
            <a:endParaRPr lang="en-US" b="1" dirty="0"/>
          </a:p>
        </p:txBody>
      </p:sp>
      <p:pic>
        <p:nvPicPr>
          <p:cNvPr id="1026" name="Picture 2" descr="http://mkoehler.educ.msu.edu/tpack/files/2011/05/tpa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14844"/>
            <a:ext cx="5267325" cy="532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6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"/>
            <a:ext cx="8305800" cy="487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u="sng" dirty="0">
                <a:latin typeface="Palatino Linotype" pitchFamily="18" charset="0"/>
              </a:rPr>
              <a:t>Parallel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en-US" sz="2800" b="1" dirty="0" smtClean="0">
                <a:latin typeface="Palatino Linotype" pitchFamily="18" charset="0"/>
              </a:rPr>
              <a:t>uses </a:t>
            </a:r>
            <a:r>
              <a:rPr lang="en-US" sz="2800" b="1" dirty="0">
                <a:latin typeface="Palatino Linotype" pitchFamily="18" charset="0"/>
              </a:rPr>
              <a:t>of </a:t>
            </a:r>
            <a:r>
              <a:rPr lang="en-US" sz="2800" b="1" dirty="0" smtClean="0">
                <a:latin typeface="Palatino Linotype" pitchFamily="18" charset="0"/>
              </a:rPr>
              <a:t>technology </a:t>
            </a:r>
          </a:p>
          <a:p>
            <a:pPr marL="0" indent="0" algn="ctr">
              <a:buNone/>
            </a:pPr>
            <a:r>
              <a:rPr lang="en-US" sz="2800" b="1" dirty="0" smtClean="0">
                <a:latin typeface="Palatino Linotype" pitchFamily="18" charset="0"/>
              </a:rPr>
              <a:t>for </a:t>
            </a:r>
            <a:r>
              <a:rPr lang="en-US" sz="2800" b="1" dirty="0">
                <a:latin typeface="Palatino Linotype" pitchFamily="18" charset="0"/>
              </a:rPr>
              <a:t>t</a:t>
            </a:r>
            <a:r>
              <a:rPr lang="en-US" sz="2800" b="1" dirty="0" smtClean="0">
                <a:latin typeface="Palatino Linotype" pitchFamily="18" charset="0"/>
              </a:rPr>
              <a:t>eaching </a:t>
            </a:r>
            <a:r>
              <a:rPr lang="en-US" sz="2800" b="1" dirty="0">
                <a:latin typeface="Palatino Linotype" pitchFamily="18" charset="0"/>
              </a:rPr>
              <a:t>and </a:t>
            </a:r>
            <a:r>
              <a:rPr lang="en-US" sz="2800" b="1" dirty="0" smtClean="0">
                <a:latin typeface="Palatino Linotype" pitchFamily="18" charset="0"/>
              </a:rPr>
              <a:t>learning </a:t>
            </a:r>
          </a:p>
          <a:p>
            <a:pPr marL="0" indent="0">
              <a:buNone/>
            </a:pPr>
            <a:r>
              <a:rPr lang="en-US" sz="2400" dirty="0" smtClean="0">
                <a:latin typeface="Palatino Linotype" pitchFamily="18" charset="0"/>
              </a:rPr>
              <a:t>using technology </a:t>
            </a:r>
            <a:r>
              <a:rPr lang="en-US" sz="2400" dirty="0">
                <a:latin typeface="Palatino Linotype" pitchFamily="18" charset="0"/>
              </a:rPr>
              <a:t>to make traditional methods of </a:t>
            </a:r>
            <a:r>
              <a:rPr lang="en-US" sz="2400" dirty="0" smtClean="0">
                <a:latin typeface="Palatino Linotype" pitchFamily="18" charset="0"/>
              </a:rPr>
              <a:t>teaching </a:t>
            </a:r>
            <a:r>
              <a:rPr lang="en-US" sz="2400" dirty="0">
                <a:latin typeface="Palatino Linotype" pitchFamily="18" charset="0"/>
              </a:rPr>
              <a:t>easier </a:t>
            </a:r>
            <a:r>
              <a:rPr lang="en-US" sz="2400" dirty="0" smtClean="0">
                <a:latin typeface="Palatino Linotype" pitchFamily="18" charset="0"/>
              </a:rPr>
              <a:t>or </a:t>
            </a:r>
            <a:r>
              <a:rPr lang="en-US" sz="2400" dirty="0">
                <a:latin typeface="Palatino Linotype" pitchFamily="18" charset="0"/>
              </a:rPr>
              <a:t>more </a:t>
            </a:r>
            <a:r>
              <a:rPr lang="en-US" sz="2400" dirty="0" smtClean="0">
                <a:latin typeface="Palatino Linotype" pitchFamily="18" charset="0"/>
              </a:rPr>
              <a:t>efficient.</a:t>
            </a:r>
          </a:p>
          <a:p>
            <a:pPr marL="0" indent="0">
              <a:buNone/>
            </a:pPr>
            <a:endParaRPr lang="en-US" sz="2400" dirty="0">
              <a:latin typeface="Palatino Linotype" pitchFamily="18" charset="0"/>
            </a:endParaRPr>
          </a:p>
          <a:p>
            <a:r>
              <a:rPr lang="en-US" sz="2000" dirty="0" smtClean="0">
                <a:latin typeface="Palatino Linotype" pitchFamily="18" charset="0"/>
              </a:rPr>
              <a:t>Using </a:t>
            </a:r>
            <a:r>
              <a:rPr lang="en-US" sz="2000" dirty="0">
                <a:latin typeface="Palatino Linotype" pitchFamily="18" charset="0"/>
              </a:rPr>
              <a:t>CMS/LMS to post assignments, calendar </a:t>
            </a:r>
            <a:r>
              <a:rPr lang="en-US" sz="2000" dirty="0" smtClean="0">
                <a:latin typeface="Palatino Linotype" pitchFamily="18" charset="0"/>
              </a:rPr>
              <a:t>homework</a:t>
            </a:r>
            <a:r>
              <a:rPr lang="en-US" sz="2000" dirty="0">
                <a:latin typeface="Palatino Linotype" pitchFamily="18" charset="0"/>
              </a:rPr>
              <a:t>, and provide reference </a:t>
            </a:r>
            <a:r>
              <a:rPr lang="en-US" sz="2000" dirty="0" smtClean="0">
                <a:latin typeface="Palatino Linotype" pitchFamily="18" charset="0"/>
              </a:rPr>
              <a:t>materials.</a:t>
            </a:r>
            <a:endParaRPr lang="en-U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Digitizing worksheets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Creating </a:t>
            </a:r>
            <a:r>
              <a:rPr lang="en-US" sz="2000" dirty="0" smtClean="0">
                <a:latin typeface="Palatino Linotype" pitchFamily="18" charset="0"/>
              </a:rPr>
              <a:t>on-line </a:t>
            </a:r>
            <a:r>
              <a:rPr lang="en-US" sz="2000" dirty="0">
                <a:latin typeface="Palatino Linotype" pitchFamily="18" charset="0"/>
              </a:rPr>
              <a:t>quizzes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Providing notes via </a:t>
            </a:r>
            <a:r>
              <a:rPr lang="en-US" sz="2000" dirty="0" smtClean="0">
                <a:latin typeface="Palatino Linotype" pitchFamily="18" charset="0"/>
              </a:rPr>
              <a:t>PowerPoint 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Showing video clips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554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5900" b="1" u="sng" dirty="0">
                <a:latin typeface="Palatino Linotype" pitchFamily="18" charset="0"/>
              </a:rPr>
              <a:t>Transformative</a:t>
            </a:r>
            <a:r>
              <a:rPr lang="en-US" sz="5900" b="1" dirty="0">
                <a:latin typeface="Palatino Linotype" pitchFamily="18" charset="0"/>
              </a:rPr>
              <a:t> </a:t>
            </a:r>
            <a:r>
              <a:rPr lang="en-US" sz="5900" b="1" dirty="0" smtClean="0">
                <a:latin typeface="Palatino Linotype" pitchFamily="18" charset="0"/>
              </a:rPr>
              <a:t>uses </a:t>
            </a:r>
            <a:r>
              <a:rPr lang="en-US" sz="5900" b="1" dirty="0">
                <a:latin typeface="Palatino Linotype" pitchFamily="18" charset="0"/>
              </a:rPr>
              <a:t>of </a:t>
            </a:r>
            <a:r>
              <a:rPr lang="en-US" sz="5900" b="1" dirty="0" smtClean="0">
                <a:latin typeface="Palatino Linotype" pitchFamily="18" charset="0"/>
              </a:rPr>
              <a:t>technology </a:t>
            </a:r>
          </a:p>
          <a:p>
            <a:pPr marL="0" indent="0" algn="ctr">
              <a:buNone/>
            </a:pPr>
            <a:r>
              <a:rPr lang="en-US" sz="5900" b="1" dirty="0" smtClean="0">
                <a:latin typeface="Palatino Linotype" pitchFamily="18" charset="0"/>
              </a:rPr>
              <a:t>for teaching </a:t>
            </a:r>
            <a:r>
              <a:rPr lang="en-US" sz="5900" b="1" dirty="0">
                <a:latin typeface="Palatino Linotype" pitchFamily="18" charset="0"/>
              </a:rPr>
              <a:t>and </a:t>
            </a:r>
            <a:r>
              <a:rPr lang="en-US" sz="5900" b="1" dirty="0" smtClean="0">
                <a:latin typeface="Palatino Linotype" pitchFamily="18" charset="0"/>
              </a:rPr>
              <a:t>learning</a:t>
            </a:r>
          </a:p>
          <a:p>
            <a:pPr marL="0" indent="0" algn="ctr">
              <a:buNone/>
            </a:pPr>
            <a:endParaRPr lang="en-US" sz="5900" b="1" dirty="0" smtClean="0"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5100" dirty="0" smtClean="0"/>
              <a:t>using </a:t>
            </a:r>
            <a:r>
              <a:rPr lang="en-US" sz="5100" dirty="0"/>
              <a:t>technology to create a learning experience </a:t>
            </a:r>
            <a:r>
              <a:rPr lang="en-US" sz="5100" dirty="0" smtClean="0"/>
              <a:t>that </a:t>
            </a:r>
            <a:r>
              <a:rPr lang="en-US" sz="5100" dirty="0"/>
              <a:t>could not be accomplished without </a:t>
            </a:r>
            <a:r>
              <a:rPr lang="en-US" sz="5100" dirty="0" smtClean="0"/>
              <a:t>technology.</a:t>
            </a:r>
            <a:endParaRPr lang="en-US" sz="5100" dirty="0"/>
          </a:p>
          <a:p>
            <a:endParaRPr lang="en-US" sz="5100" dirty="0"/>
          </a:p>
          <a:p>
            <a:r>
              <a:rPr lang="en-US" sz="5100" dirty="0"/>
              <a:t>Students use digital </a:t>
            </a:r>
            <a:r>
              <a:rPr lang="en-US" sz="5100" dirty="0" err="1" smtClean="0"/>
              <a:t>manipulatives</a:t>
            </a:r>
            <a:r>
              <a:rPr lang="en-US" sz="5100" dirty="0"/>
              <a:t> </a:t>
            </a:r>
            <a:r>
              <a:rPr lang="en-US" sz="5100" dirty="0" smtClean="0"/>
              <a:t>to </a:t>
            </a:r>
            <a:r>
              <a:rPr lang="en-US" sz="5100" dirty="0"/>
              <a:t>explore a </a:t>
            </a:r>
            <a:r>
              <a:rPr lang="en-US" sz="5100" dirty="0" smtClean="0"/>
              <a:t>concept.</a:t>
            </a:r>
            <a:endParaRPr lang="en-US" sz="5100" dirty="0"/>
          </a:p>
          <a:p>
            <a:pPr marL="0" indent="0">
              <a:buNone/>
            </a:pPr>
            <a:endParaRPr lang="en-US" sz="5100" dirty="0"/>
          </a:p>
          <a:p>
            <a:r>
              <a:rPr lang="en-US" sz="5100" dirty="0"/>
              <a:t>Students create representations and illustrations of </a:t>
            </a:r>
            <a:r>
              <a:rPr lang="en-US" sz="5100" dirty="0" smtClean="0"/>
              <a:t>professional quality.</a:t>
            </a:r>
            <a:endParaRPr lang="en-US" sz="5100" dirty="0"/>
          </a:p>
          <a:p>
            <a:endParaRPr lang="en-US" sz="5100" dirty="0"/>
          </a:p>
          <a:p>
            <a:r>
              <a:rPr lang="en-US" sz="5100" dirty="0"/>
              <a:t>Students communicate with experts in the </a:t>
            </a:r>
            <a:r>
              <a:rPr lang="en-US" sz="5100" dirty="0" smtClean="0"/>
              <a:t>community.</a:t>
            </a:r>
            <a:endParaRPr lang="en-US" sz="5100" dirty="0"/>
          </a:p>
          <a:p>
            <a:endParaRPr lang="en-US" sz="5100" dirty="0"/>
          </a:p>
          <a:p>
            <a:r>
              <a:rPr lang="en-US" sz="5100" dirty="0"/>
              <a:t>Students work in a collaborative space in which </a:t>
            </a:r>
            <a:r>
              <a:rPr lang="en-US" sz="5100" dirty="0" smtClean="0"/>
              <a:t>a teacher </a:t>
            </a:r>
            <a:r>
              <a:rPr lang="en-US" sz="5100" dirty="0"/>
              <a:t>can follow their contributions to the </a:t>
            </a:r>
            <a:r>
              <a:rPr lang="en-US" sz="5100" dirty="0" smtClean="0"/>
              <a:t>task.</a:t>
            </a:r>
            <a:endParaRPr lang="en-US" sz="5100" dirty="0"/>
          </a:p>
          <a:p>
            <a:endParaRPr lang="en-US" sz="5100" dirty="0"/>
          </a:p>
        </p:txBody>
      </p:sp>
    </p:spTree>
    <p:extLst>
      <p:ext uri="{BB962C8B-B14F-4D97-AF65-F5344CB8AC3E}">
        <p14:creationId xmlns:p14="http://schemas.microsoft.com/office/powerpoint/2010/main" val="410833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  <a:solidFill>
            <a:schemeClr val="accent1">
              <a:lumMod val="60000"/>
              <a:lumOff val="40000"/>
              <a:alpha val="35000"/>
            </a:schemeClr>
          </a:solidFill>
        </p:spPr>
        <p:txBody>
          <a:bodyPr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dirty="0" smtClean="0">
                <a:latin typeface="Constantia" pitchFamily="18" charset="0"/>
              </a:rPr>
              <a:t>Establishing </a:t>
            </a:r>
            <a:r>
              <a:rPr lang="en-US" dirty="0">
                <a:latin typeface="Constantia" pitchFamily="18" charset="0"/>
              </a:rPr>
              <a:t>school-wide blogs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dirty="0">
                <a:latin typeface="Constantia" pitchFamily="18" charset="0"/>
              </a:rPr>
              <a:t>Setting guidelines while allowing for individual expression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dirty="0">
                <a:latin typeface="Constantia" pitchFamily="18" charset="0"/>
              </a:rPr>
              <a:t>Providing accessibility and </a:t>
            </a:r>
            <a:r>
              <a:rPr lang="en-US" dirty="0" smtClean="0">
                <a:latin typeface="Constantia" pitchFamily="18" charset="0"/>
              </a:rPr>
              <a:t>safety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spcBef>
                <a:spcPct val="20000"/>
              </a:spcBef>
              <a:buClrTx/>
              <a:buSzTx/>
              <a:buNone/>
            </a:pPr>
            <a:r>
              <a:rPr lang="en-US" sz="2400" dirty="0" smtClean="0">
                <a:latin typeface="Calibri"/>
                <a:hlinkClick r:id="rId2"/>
              </a:rPr>
              <a:t>http</a:t>
            </a:r>
            <a:r>
              <a:rPr lang="en-US" sz="2400" dirty="0">
                <a:latin typeface="Calibri"/>
                <a:hlinkClick r:id="rId2"/>
              </a:rPr>
              <a:t>://</a:t>
            </a:r>
            <a:r>
              <a:rPr lang="en-US" sz="2400" dirty="0" smtClean="0">
                <a:latin typeface="Calibri"/>
                <a:hlinkClick r:id="rId2"/>
              </a:rPr>
              <a:t>youtu.be/livzJTIWlmY</a:t>
            </a:r>
            <a:endParaRPr lang="en-US" sz="2400" dirty="0" smtClean="0">
              <a:latin typeface="Calibri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indent="0" algn="ctr">
              <a:buNone/>
            </a:pPr>
            <a:r>
              <a:rPr lang="en-US" sz="1200" dirty="0"/>
              <a:t>Image.  Messianic Good News,.  </a:t>
            </a:r>
            <a:r>
              <a:rPr lang="en-US" sz="1200" dirty="0" err="1"/>
              <a:t>NewsMGN</a:t>
            </a:r>
            <a:r>
              <a:rPr lang="en-US" sz="1200" dirty="0"/>
              <a:t>&gt;  1 August 2013. </a:t>
            </a:r>
            <a:endParaRPr lang="en-US" sz="1200" dirty="0" smtClean="0"/>
          </a:p>
          <a:p>
            <a:pPr marL="0" indent="0" algn="ctr">
              <a:buNone/>
            </a:pPr>
            <a:r>
              <a:rPr lang="en-US" sz="1200" dirty="0" smtClean="0"/>
              <a:t>http</a:t>
            </a:r>
            <a:r>
              <a:rPr lang="en-US" sz="1200" dirty="0"/>
              <a:t>://www.messianicgoodnews.org/blog/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Digital Writing Communities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646" y="3886200"/>
            <a:ext cx="301942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2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2400" dirty="0"/>
              <a:t>Allows students autonomy in terms of design and enhancement, incorporating the use of many Web 2.0 tools.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2400" dirty="0"/>
              <a:t>Amplifies student self-expectation: Students know they’re being seen, and there’s power in that knowledge.  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2400" dirty="0"/>
              <a:t>Creates real transparency in terms of allowing parents to see what their students are doing in the classroom. 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2400" dirty="0"/>
              <a:t>Supports our commitment to assist our students with the skills they need for effective digital citizenship. 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2400" dirty="0"/>
              <a:t>Allows students a meaningful way to reflect and develop critical thinking skills.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2400" dirty="0"/>
              <a:t>Establishes a positive digital footprint that can follow students into colleges and careers.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Why a school-wide blog?</a:t>
            </a:r>
          </a:p>
        </p:txBody>
      </p:sp>
    </p:spTree>
    <p:extLst>
      <p:ext uri="{BB962C8B-B14F-4D97-AF65-F5344CB8AC3E}">
        <p14:creationId xmlns:p14="http://schemas.microsoft.com/office/powerpoint/2010/main" val="347993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752600"/>
            <a:ext cx="8229600" cy="4572000"/>
          </a:xfrm>
        </p:spPr>
        <p:txBody>
          <a:bodyPr/>
          <a:lstStyle/>
          <a:p>
            <a:r>
              <a:rPr lang="en-US" sz="3200" dirty="0"/>
              <a:t>“</a:t>
            </a:r>
            <a:r>
              <a:rPr lang="en-US" sz="3200" dirty="0" err="1"/>
              <a:t>Blogwalking</a:t>
            </a:r>
            <a:r>
              <a:rPr lang="en-US" sz="3200" dirty="0"/>
              <a:t>”</a:t>
            </a:r>
          </a:p>
          <a:p>
            <a:r>
              <a:rPr lang="en-US" sz="3200" dirty="0"/>
              <a:t>Creating individual course portfolios</a:t>
            </a:r>
          </a:p>
          <a:p>
            <a:r>
              <a:rPr lang="en-US" sz="3200" dirty="0"/>
              <a:t>Collaborating</a:t>
            </a:r>
          </a:p>
          <a:p>
            <a:r>
              <a:rPr lang="en-US" sz="3200" dirty="0"/>
              <a:t>Tagging and Evaluating</a:t>
            </a:r>
          </a:p>
          <a:p>
            <a:r>
              <a:rPr lang="en-US" sz="3200" dirty="0"/>
              <a:t>Contributing to/replacing </a:t>
            </a:r>
            <a:r>
              <a:rPr lang="en-US" sz="3200" dirty="0" smtClean="0"/>
              <a:t>school publications</a:t>
            </a:r>
            <a:endParaRPr lang="en-US" sz="32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Interesting Practices</a:t>
            </a:r>
          </a:p>
        </p:txBody>
      </p:sp>
    </p:spTree>
    <p:extLst>
      <p:ext uri="{BB962C8B-B14F-4D97-AF65-F5344CB8AC3E}">
        <p14:creationId xmlns:p14="http://schemas.microsoft.com/office/powerpoint/2010/main" val="266392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716</TotalTime>
  <Words>712</Words>
  <Application>Microsoft Office PowerPoint</Application>
  <PresentationFormat>On-screen Show (4:3)</PresentationFormat>
  <Paragraphs>132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Paper</vt:lpstr>
      <vt:lpstr>     or are we using technology to create a learning experience that could not be accomplished without it?</vt:lpstr>
      <vt:lpstr>  Got TPACK?  Information taken from presentation by:   Martina Greene Dean of Faculty Cary Academy </vt:lpstr>
      <vt:lpstr>What is TPACK? </vt:lpstr>
      <vt:lpstr>TPACK Model</vt:lpstr>
      <vt:lpstr>PowerPoint Presentation</vt:lpstr>
      <vt:lpstr>PowerPoint Presentation</vt:lpstr>
      <vt:lpstr>Digital Writing Communities</vt:lpstr>
      <vt:lpstr>Why a school-wide blog?</vt:lpstr>
      <vt:lpstr>Interesting Practices</vt:lpstr>
      <vt:lpstr>Major considerations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generate a QR code:</vt:lpstr>
      <vt:lpstr>QRreader Desktop Scanner</vt:lpstr>
      <vt:lpstr>Assignments using QR codes:</vt:lpstr>
      <vt:lpstr>Does Technology Transform  Learning in Your Classroom?</vt:lpstr>
    </vt:vector>
  </TitlesOfParts>
  <Company>St. Thomas More Catholic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 Thibodeaux</dc:creator>
  <cp:lastModifiedBy>Kim Thibodeaux</cp:lastModifiedBy>
  <cp:revision>36</cp:revision>
  <dcterms:created xsi:type="dcterms:W3CDTF">2013-08-01T23:10:55Z</dcterms:created>
  <dcterms:modified xsi:type="dcterms:W3CDTF">2013-08-04T14:14:15Z</dcterms:modified>
</cp:coreProperties>
</file>